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78" r:id="rId25"/>
  </p:sldIdLst>
  <p:sldSz cx="9144000" cy="5715000" type="screen16x1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B70E87-8880-432C-A795-04E050D9CF90}">
          <p14:sldIdLst>
            <p14:sldId id="256"/>
            <p14:sldId id="257"/>
            <p14:sldId id="258"/>
            <p14:sldId id="259"/>
            <p14:sldId id="260"/>
          </p14:sldIdLst>
        </p14:section>
        <p14:section name="Раздел без заголовка" id="{19D714F4-44D4-4EAC-A158-4992FED80CA4}">
          <p14:sldIdLst>
            <p14:sldId id="261"/>
            <p14:sldId id="262"/>
            <p14:sldId id="264"/>
            <p14:sldId id="263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80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21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1E9"/>
    <a:srgbClr val="008EDF"/>
    <a:srgbClr val="00B0F0"/>
    <a:srgbClr val="231A72"/>
    <a:srgbClr val="A3C100"/>
    <a:srgbClr val="D4000F"/>
    <a:srgbClr val="FFEA00"/>
    <a:srgbClr val="D7006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79" autoAdjust="0"/>
  </p:normalViewPr>
  <p:slideViewPr>
    <p:cSldViewPr>
      <p:cViewPr varScale="1">
        <p:scale>
          <a:sx n="108" d="100"/>
          <a:sy n="108" d="100"/>
        </p:scale>
        <p:origin x="942" y="108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894"/>
    </p:cViewPr>
  </p:sorterViewPr>
  <p:notesViewPr>
    <p:cSldViewPr>
      <p:cViewPr>
        <p:scale>
          <a:sx n="62" d="100"/>
          <a:sy n="62" d="100"/>
        </p:scale>
        <p:origin x="-3426" y="-162"/>
      </p:cViewPr>
      <p:guideLst>
        <p:guide orient="horz" pos="3104"/>
        <p:guide pos="2121"/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247" cy="49665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2"/>
            <a:ext cx="2946246" cy="496652"/>
          </a:xfrm>
          <a:prstGeom prst="rect">
            <a:avLst/>
          </a:prstGeom>
        </p:spPr>
        <p:txBody>
          <a:bodyPr vert="horz" lIns="92172" tIns="46086" rIns="92172" bIns="46086" rtlCol="0"/>
          <a:lstStyle>
            <a:lvl1pPr algn="r">
              <a:defRPr sz="1200"/>
            </a:lvl1pPr>
          </a:lstStyle>
          <a:p>
            <a:fld id="{521FC574-C371-4BF8-88A7-5A51D928CCDC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978"/>
            <a:ext cx="2946247" cy="496650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9978"/>
            <a:ext cx="2946246" cy="496650"/>
          </a:xfrm>
          <a:prstGeom prst="rect">
            <a:avLst/>
          </a:prstGeom>
        </p:spPr>
        <p:txBody>
          <a:bodyPr vert="horz" lIns="92172" tIns="46086" rIns="92172" bIns="46086" rtlCol="0" anchor="b"/>
          <a:lstStyle>
            <a:lvl1pPr algn="r">
              <a:defRPr sz="1200"/>
            </a:lvl1pPr>
          </a:lstStyle>
          <a:p>
            <a:fld id="{33B4554A-CFE9-482E-B338-4951BFCE1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43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185" cy="496729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08" y="1"/>
            <a:ext cx="2945185" cy="496729"/>
          </a:xfrm>
          <a:prstGeom prst="rect">
            <a:avLst/>
          </a:prstGeom>
        </p:spPr>
        <p:txBody>
          <a:bodyPr vert="horz" lIns="91384" tIns="45692" rIns="91384" bIns="45692" rtlCol="0"/>
          <a:lstStyle>
            <a:lvl1pPr algn="r">
              <a:defRPr sz="1200"/>
            </a:lvl1pPr>
          </a:lstStyle>
          <a:p>
            <a:fld id="{330E62A3-88BC-4583-A97A-373D42373A6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2950"/>
            <a:ext cx="59610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4" tIns="45692" rIns="91384" bIns="456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6" y="4716544"/>
            <a:ext cx="5439089" cy="4467383"/>
          </a:xfrm>
          <a:prstGeom prst="rect">
            <a:avLst/>
          </a:prstGeom>
        </p:spPr>
        <p:txBody>
          <a:bodyPr vert="horz" lIns="91384" tIns="45692" rIns="91384" bIns="456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9909"/>
            <a:ext cx="2945185" cy="496729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08" y="9429909"/>
            <a:ext cx="2945185" cy="496729"/>
          </a:xfrm>
          <a:prstGeom prst="rect">
            <a:avLst/>
          </a:prstGeom>
        </p:spPr>
        <p:txBody>
          <a:bodyPr vert="horz" lIns="91384" tIns="45692" rIns="91384" bIns="45692" rtlCol="0" anchor="b"/>
          <a:lstStyle>
            <a:lvl1pPr algn="r">
              <a:defRPr sz="1200"/>
            </a:lvl1pPr>
          </a:lstStyle>
          <a:p>
            <a:fld id="{70233168-41B7-41CF-85E0-6401770B4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8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384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376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335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426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835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995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762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969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817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263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54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930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336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565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452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365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349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34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26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77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160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80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591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742950"/>
            <a:ext cx="59610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33168-41B7-41CF-85E0-6401770B425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23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713512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559276"/>
            <a:ext cx="5111752" cy="1262944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047998"/>
            <a:ext cx="5111752" cy="1100668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4198053"/>
            <a:ext cx="673100" cy="232833"/>
          </a:xfrm>
        </p:spPr>
        <p:txBody>
          <a:bodyPr/>
          <a:lstStyle/>
          <a:p>
            <a:pPr>
              <a:defRPr/>
            </a:pPr>
            <a:fld id="{632C868E-FB05-4A68-885A-D9660EDFFC94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4198053"/>
            <a:ext cx="3910976" cy="232833"/>
          </a:xfrm>
        </p:spPr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4198053"/>
            <a:ext cx="413375" cy="232833"/>
          </a:xfrm>
        </p:spPr>
        <p:txBody>
          <a:bodyPr/>
          <a:lstStyle/>
          <a:p>
            <a:pPr>
              <a:defRPr/>
            </a:pPr>
            <a:fld id="{315BFED6-8C9F-4CED-B4CD-29CAA91244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935109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6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012846"/>
            <a:ext cx="7207250" cy="47228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867833"/>
            <a:ext cx="7579479" cy="277989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485127"/>
            <a:ext cx="7207250" cy="411427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1164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818443"/>
            <a:ext cx="7194549" cy="246239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619500"/>
            <a:ext cx="7194549" cy="1277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501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86291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818443"/>
            <a:ext cx="6972299" cy="1975557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794000"/>
            <a:ext cx="6629402" cy="4868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619500"/>
            <a:ext cx="7207250" cy="1277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510" y="73330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35655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4501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08286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757151"/>
            <a:ext cx="7207251" cy="12240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981151"/>
            <a:ext cx="7207251" cy="717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4123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818443"/>
            <a:ext cx="6972299" cy="1869723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032760"/>
            <a:ext cx="7207251" cy="73914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774723"/>
            <a:ext cx="7207251" cy="112183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6510" y="73330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166051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8575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5812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818443"/>
            <a:ext cx="7207250" cy="186972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025140"/>
            <a:ext cx="7207251" cy="70104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725333"/>
            <a:ext cx="7207253" cy="117122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8575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71125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71652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818443"/>
            <a:ext cx="1418171" cy="4078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818443"/>
            <a:ext cx="5574769" cy="407811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825500"/>
            <a:ext cx="0" cy="40640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02574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75D3D-DEDE-4F30-9E30-DDC2A981D747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56A82-E3D6-477D-9131-DAAAB66F7C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5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460505"/>
            <a:ext cx="6119016" cy="1518762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205043"/>
            <a:ext cx="6119018" cy="79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092154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63091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133600"/>
            <a:ext cx="3538728" cy="275844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133600"/>
            <a:ext cx="3538728" cy="275844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AFB36-41ED-4DE7-B518-97E084D431E3}" type="datetime1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7ED1-6548-46D7-A792-EC1A3B22D8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9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215444"/>
            <a:ext cx="3538728" cy="480218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702719"/>
            <a:ext cx="3538728" cy="21938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215444"/>
            <a:ext cx="3538728" cy="480218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702719"/>
            <a:ext cx="3538728" cy="21938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7280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017888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2745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49CBA0-F500-4CE6-B66C-C731F435F22B}" type="datetime1">
              <a:rPr lang="ru-RU" smtClean="0"/>
              <a:t>23.08.2022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89778-F262-4D6E-96A2-52376DCA92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82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157112"/>
            <a:ext cx="2788841" cy="11430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818443"/>
            <a:ext cx="4102100" cy="407811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525888"/>
            <a:ext cx="2788841" cy="20320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427111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34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569860"/>
            <a:ext cx="4681362" cy="11430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867834"/>
            <a:ext cx="2297510" cy="397933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712860"/>
            <a:ext cx="4681362" cy="1524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6035C-1BA6-452D-80F6-5CC3C110825B}" type="datetime1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3444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713512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818444"/>
            <a:ext cx="7200897" cy="10865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130777"/>
            <a:ext cx="7200897" cy="2765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974167"/>
            <a:ext cx="1200150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616035C-1BA6-452D-80F6-5CC3C110825B}" type="datetime1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974167"/>
            <a:ext cx="5479425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Совещание Губернатора с Главами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974167"/>
            <a:ext cx="407023" cy="232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EF587E7-CDD7-4AA2-BB59-9CC9F30D4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2" name="Рисунок 11" descr="Гербик - скромный.gif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1" y="0"/>
            <a:ext cx="1043608" cy="7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6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hdr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"/>
            <a:ext cx="9144000" cy="136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279" y="234344"/>
            <a:ext cx="1171374" cy="773898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3932" y="407790"/>
            <a:ext cx="6990516" cy="814269"/>
          </a:xfrm>
          <a:noFill/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Liberation Serif" panose="02020603050405020304" pitchFamily="18" charset="0"/>
              </a:rPr>
              <a:t>Департамент государственных закупок </a:t>
            </a:r>
            <a:r>
              <a:rPr lang="ru-RU" sz="2400" b="1" dirty="0">
                <a:latin typeface="Liberation Serif" panose="02020603050405020304" pitchFamily="18" charset="0"/>
              </a:rPr>
              <a:t>Свердловской области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494604"/>
            <a:ext cx="9150761" cy="19389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57750" y="1222059"/>
            <a:ext cx="8821739" cy="2355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hangingPunct="0"/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Изменения в Типовое положение о закупках товаров, работ, услуг отдельными видами юридических лиц, утверждённое приказом Департамента от 27.12.2019 № 198-ОД</a:t>
            </a:r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1279" y="3702974"/>
            <a:ext cx="5544616" cy="1320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Начальник отдела правовой работы Департамента</a:t>
            </a:r>
            <a:endParaRPr lang="ru-RU" sz="2400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itchFamily="18" charset="0"/>
              </a:rPr>
              <a:t>Богданова Мария Сергеевна</a:t>
            </a:r>
            <a:endParaRPr lang="ru-RU" sz="2000" dirty="0"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4568230" y="-3464606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11393"/>
              </p:ext>
            </p:extLst>
          </p:nvPr>
        </p:nvGraphicFramePr>
        <p:xfrm>
          <a:off x="5998424" y="4081636"/>
          <a:ext cx="2981065" cy="807530"/>
        </p:xfrm>
        <a:graphic>
          <a:graphicData uri="http://schemas.openxmlformats.org/drawingml/2006/table">
            <a:tbl>
              <a:tblPr/>
              <a:tblGrid>
                <a:gridCol w="2981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+mn-ea"/>
                          <a:cs typeface="Times New Roman" pitchFamily="18" charset="0"/>
                        </a:rPr>
                        <a:t>. Екатеринбург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+mn-ea"/>
                          <a:cs typeface="Times New Roman" pitchFamily="18" charset="0"/>
                        </a:rPr>
                        <a:t>25 августа 2022 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+mn-ea"/>
                          <a:cs typeface="Times New Roman" pitchFamily="18" charset="0"/>
                        </a:rPr>
                        <a:t>года  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127" y="2857500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Liberation Serif" panose="02020603050405020304" pitchFamily="18" charset="0"/>
              </a:rPr>
              <a:t>Глава 7. Порядок заключения, изменения, исполнения и расторжения договоров</a:t>
            </a:r>
            <a:endParaRPr lang="ru-RU" sz="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sz="2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Изменены следующие сроки:</a:t>
            </a:r>
          </a:p>
          <a:p>
            <a:pPr indent="444500" algn="just"/>
            <a:endParaRPr lang="ru-RU" sz="11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срок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направления заказчиком договора по результатам конкурентной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закупки </a:t>
            </a:r>
            <a:b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(с 7 дней на </a:t>
            </a:r>
            <a:r>
              <a:rPr lang="ru-RU" sz="16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4 рабочих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дня)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срок оформления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подписания победителем конкурентной закупки протокола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разногласий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(с 4 дней на </a:t>
            </a:r>
            <a:r>
              <a:rPr lang="ru-RU" sz="16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3 </a:t>
            </a:r>
            <a:r>
              <a:rPr lang="ru-RU" sz="16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рабочих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дня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с даты получения проекта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договора);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срок рассмотрения заказчиком протокола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разногласий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(с 4 дней на </a:t>
            </a:r>
            <a:r>
              <a:rPr lang="ru-RU" sz="16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2 </a:t>
            </a:r>
            <a:r>
              <a:rPr lang="ru-RU" sz="16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рабочих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дня </a:t>
            </a:r>
            <a:b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даты его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получения);  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срок подписания проекта договора победителем конкурентной закупки (с 4 дней </a:t>
            </a:r>
            <a:b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2 рабочих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дня)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;    </a:t>
            </a:r>
          </a:p>
          <a:p>
            <a:pPr indent="444500" algn="just"/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Победитель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закупки считается уклонившимся от заключения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договора, в том числе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в случае  </a:t>
            </a:r>
            <a:r>
              <a:rPr lang="ru-RU" sz="1600" b="1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непредоставление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информации, подтверждающей добросовестность участника закупки, в соответствии с главой 44 положения </a:t>
            </a:r>
            <a:r>
              <a:rPr lang="ru-RU" sz="12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</a:t>
            </a:r>
            <a:r>
              <a:rPr lang="ru-RU" sz="1200" i="1" dirty="0">
                <a:solidFill>
                  <a:schemeClr val="tx1"/>
                </a:solidFill>
                <a:latin typeface="Liberation Serif" panose="02020603050405020304" pitchFamily="18" charset="0"/>
              </a:rPr>
              <a:t>В случае, если заказчиком в извещении об осуществлении конкурентной закупки, документации о закупке не установлено требование об обеспечении исполнения договора, победителем закупки предоставляется только информация, подтверждающая добросовестность участника закупки, обеспечение исполнения договора не </a:t>
            </a:r>
            <a:r>
              <a:rPr lang="ru-RU" sz="12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предоставляется).</a:t>
            </a:r>
            <a:endParaRPr lang="ru-RU" sz="12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200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indent="444500" algn="just"/>
            <a:endParaRPr lang="ru-RU" sz="1600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3479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127" y="2785492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Liberation Serif" panose="02020603050405020304" pitchFamily="18" charset="0"/>
              </a:rPr>
              <a:t>Глава 7. Порядок заключения, изменения, исполнения и расторжения договоров</a:t>
            </a:r>
            <a:endParaRPr lang="ru-RU" sz="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Изменение существенных условий договора, заключенного по результатам конкурентной, конкурентной закупки, участниками которой могут быть только </a:t>
            </a:r>
            <a:r>
              <a:rPr lang="ru-RU" sz="2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МСП, </a:t>
            </a:r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неконкурентной закупки, не допускается, за исключением случаев, указанных в пунктах 48, 49 </a:t>
            </a:r>
            <a:r>
              <a:rPr lang="ru-RU" sz="2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положения</a:t>
            </a:r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</a:t>
            </a:r>
          </a:p>
          <a:p>
            <a:pPr indent="444500" algn="just"/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sz="20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Подпункт 8 пункта 48:</a:t>
            </a:r>
          </a:p>
          <a:p>
            <a:pPr indent="444500" algn="just"/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объем закупаемых товаров (объем оказываемых услуг, выполняемых работ), цену договора, цену единицы товара, работы, услуги, сроки исполнения обязательств сторон по договору, срок исполнения отдельного этапа (отдельных этапов) с единственным поставщиком (подрядчиком, исполнителем) в соответствии с пунктами 1-5 приложения № 5 </a:t>
            </a:r>
            <a:r>
              <a:rPr lang="ru-RU" sz="2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 положению.</a:t>
            </a:r>
            <a:endParaRPr lang="ru-RU" sz="2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200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indent="444500" algn="just"/>
            <a:endParaRPr lang="ru-RU" sz="1600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34208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127" y="2857500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Liberation Serif" panose="02020603050405020304" pitchFamily="18" charset="0"/>
              </a:rPr>
              <a:t>Глава 7. Порядок заключения, изменения, исполнения и расторжения договоров:</a:t>
            </a:r>
            <a:endParaRPr lang="ru-RU" sz="2400" b="1" dirty="0" smtClean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indent="444500" algn="just"/>
            <a:endParaRPr lang="ru-RU" sz="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Срок оплаты по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договору составляет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не более 7 рабочих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дней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даты приемки поставленного товара,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исключением случаев, если иной срок оплаты установлен законодательством Российской Федерации, Правительством Российской Федерации в целях обеспечения обороноспособности и безопасности государства, а также если иной срок оплаты установлен заказчиком в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положении.</a:t>
            </a:r>
          </a:p>
          <a:p>
            <a:pPr indent="444500" algn="ctr"/>
            <a:r>
              <a:rPr lang="ru-RU" sz="1400" b="1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(ч. 5.3, 5.4 ст. 3 Федерального закона от 18.07.2011 № 223-ФЗ)</a:t>
            </a:r>
            <a:endParaRPr lang="ru-RU" sz="1400" b="1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endParaRPr lang="ru-RU" sz="8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sz="16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Иной сроки оплаты не применяется и не включается в договор при его заключении по результатам:</a:t>
            </a:r>
            <a:endParaRPr lang="ru-RU" sz="1600" b="1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конкурентной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закупки, участниками которой являются любые лица, указанные в части 5 статьи 3 Федерального закона № 223-ФЗ, в том числе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МСП,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при заключении договора по результатам такой закупки с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МСП;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конкурентной закупки, участниками которой могут быть только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МСП; </a:t>
            </a:r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- неконкурентной закупки, участниками которой могут быть только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МСП,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в электронной форме с использованием электронной площадки;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- конкурентной закупки, в отношении участников которой заказчиком устанавливается требование о привлечении к исполнению договора субподрядчиков (соисполнителей) из числа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МСП.</a:t>
            </a:r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200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indent="444500" algn="just"/>
            <a:endParaRPr lang="ru-RU" sz="1600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23472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127" y="2857500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Liberation Serif" panose="02020603050405020304" pitchFamily="18" charset="0"/>
              </a:rPr>
              <a:t>Глава 7. Порядок заключения, изменения, исполнения и расторжения </a:t>
            </a:r>
            <a:r>
              <a:rPr lang="ru-RU" sz="2000" b="1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договоров</a:t>
            </a:r>
          </a:p>
          <a:p>
            <a:pPr algn="ctr"/>
            <a:endParaRPr lang="ru-RU" sz="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Заказчик </a:t>
            </a:r>
            <a:r>
              <a:rPr lang="ru-RU" sz="16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обязан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принять решение об одностороннем отказе от исполнения договора, заключенного </a:t>
            </a:r>
            <a:r>
              <a:rPr lang="ru-RU" sz="16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по результатам конкурентной закупки, конкурентной закупки, участниками которой могут быть только </a:t>
            </a:r>
            <a:r>
              <a:rPr lang="ru-RU" sz="16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МСП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если в ходе исполнения договора установлено, что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:</a:t>
            </a:r>
          </a:p>
          <a:p>
            <a:pPr indent="444500" algn="just"/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1) поставщик (подрядчик, исполнитель) и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(или) поставляемый товар перестали соответствовать установленным извещением об осуществлении конкурентной закупки и (или) документацией о закупке требованиям к участникам закупки (за исключением требований, предусмотренных подпунктами 1 и 2 пункта 62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положения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(в случае установления таких требований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)) и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(или) поставляемому товару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;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2) при определении поставщика (подрядчика, исполнителя) поставщик (подрядчик, исполнитель) представил недостоверную информацию о своем соответствии и (или) соответствии поставляемого товара требованиям, установленным в подпункте 1 настоящего пункта, что позволило ему стать победителем определения поставщика (подрядчика, исполнителя).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200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indent="444500" algn="just"/>
            <a:endParaRPr lang="ru-RU" sz="1600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40361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127" y="2569468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Liberation Serif" panose="02020603050405020304" pitchFamily="18" charset="0"/>
              </a:rPr>
              <a:t>Глава 7. Порядок заключения, изменения, исполнения и расторжения </a:t>
            </a:r>
            <a:r>
              <a:rPr lang="ru-RU" sz="2400" b="1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договоров</a:t>
            </a:r>
          </a:p>
          <a:p>
            <a:pPr algn="ctr"/>
            <a:endParaRPr lang="ru-RU" sz="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Заказчик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вправе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принять решение об одностороннем отказе от исполнения договора, заключенного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по результатам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неконкурентной закупки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если в ходе исполнения договора установлено, что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:</a:t>
            </a:r>
          </a:p>
          <a:p>
            <a:pPr indent="444500" algn="just"/>
            <a:endParaRPr lang="ru-RU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1) поставщик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(подрядчик, исполнитель) и (или) поставляемый товар перестали соответствовать установленным в договоре требованиям к участникам закупки и (или) поставляемому товару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;</a:t>
            </a:r>
          </a:p>
          <a:p>
            <a:pPr indent="444500" algn="just"/>
            <a:endParaRPr lang="ru-RU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2) поставщик (подрядчик, исполнитель) представил недостоверную информацию о своем соответствии и (или) соответствии поставляемого товара требованиям, установленным в договоре.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200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indent="444500" algn="just"/>
            <a:endParaRPr lang="ru-RU" sz="1600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38729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573" y="2209428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Liberation Serif" panose="02020603050405020304" pitchFamily="18" charset="0"/>
              </a:rPr>
              <a:t>Глава 8. Требования к участникам </a:t>
            </a:r>
            <a:r>
              <a:rPr lang="ru-RU" sz="2400" b="1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закупок</a:t>
            </a:r>
          </a:p>
          <a:p>
            <a:pPr indent="444500" algn="just"/>
            <a:endParaRPr lang="ru-RU" sz="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Уточнены требования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к участникам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закупок;</a:t>
            </a:r>
          </a:p>
          <a:p>
            <a:pPr algn="just"/>
            <a:endParaRPr lang="ru-RU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Заказчик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вправе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при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осуществлении неконкурентной закупки установить к участникам закупки требования, установленные пунктом 59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положения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, за исключением подпункта 10 пункта 59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положения;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Предусмотрен перечень документов и информации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, обязанность представления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которых,  заказчик вправе установить при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осуществлении конкурентной закупки, участниками которой могут быть только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МСП;</a:t>
            </a: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Уточнены дополнительные (квалификационные) требования к участникам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закупки при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осуществлении конкурентной закупки с предварительным отбором; </a:t>
            </a:r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Расширен перечень оснований для отклонения комиссией участника конкурентной закупки, конкурентной закупки участниками которой могут быть только МСП. </a:t>
            </a:r>
            <a:endParaRPr lang="ru-RU" sz="16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90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1634" y="2569468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Liberation Serif" panose="02020603050405020304" pitchFamily="18" charset="0"/>
              </a:rPr>
              <a:t>Глава 9. Перечень способов </a:t>
            </a:r>
            <a:r>
              <a:rPr lang="ru-RU" sz="2400" b="1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закупок</a:t>
            </a:r>
          </a:p>
          <a:p>
            <a:pPr algn="ctr"/>
            <a:endParaRPr lang="ru-RU" sz="300" b="1" dirty="0" smtClean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Сокращено количество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способов закупки (исключены конкурентные способы закупок: двухэтапный конкурс и закрытый двухэтапный конкурс);</a:t>
            </a:r>
            <a:endParaRPr lang="ru-RU" sz="16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0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Неконкурентные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способы закупки:</a:t>
            </a:r>
          </a:p>
          <a:p>
            <a:pPr marL="266700" algn="just"/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закупка у единственного поставщика (подрядчика, исполнителя),</a:t>
            </a:r>
          </a:p>
          <a:p>
            <a:pPr marL="266700" algn="just"/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неконкурентная закупка с использованием подсистемы «Малые закупки»,</a:t>
            </a:r>
          </a:p>
          <a:p>
            <a:pPr marL="266700" algn="just"/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неконкурентная закупка, участниками которой могут быть только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МСП, </a:t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электронной форме с использованием электронной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площадки;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1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Установлено ограничение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по начальной (максимальной) цене единицы товара в размере не менее 300 000 рублей при проведении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конкурса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с предварительным отбором в электронной форме,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закрытого конкурса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с предварительным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отбором.</a:t>
            </a:r>
          </a:p>
          <a:p>
            <a:pPr algn="ctr"/>
            <a:endParaRPr lang="ru-RU" sz="1200" b="1" dirty="0" smtClean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Глава </a:t>
            </a:r>
            <a:r>
              <a:rPr lang="ru-RU" sz="2400" b="1" dirty="0">
                <a:solidFill>
                  <a:srgbClr val="00B050"/>
                </a:solidFill>
                <a:latin typeface="Liberation Serif" panose="02020603050405020304" pitchFamily="18" charset="0"/>
              </a:rPr>
              <a:t>10. Конкурентные способы </a:t>
            </a:r>
            <a:r>
              <a:rPr lang="ru-RU" sz="2400" b="1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закупки</a:t>
            </a:r>
          </a:p>
          <a:p>
            <a:pPr algn="ctr"/>
            <a:endParaRPr lang="ru-RU" sz="1400" b="1" dirty="0" smtClean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marL="355600" indent="-1714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Уточнены положения о формировании извещения о закупке, документации о закупке, заявки на участие в закупке, о формировании протоколов</a:t>
            </a:r>
            <a:endParaRPr lang="ru-RU" sz="1600" b="1" dirty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26116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127" y="2497460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Liberation Serif" panose="02020603050405020304" pitchFamily="18" charset="0"/>
              </a:rPr>
              <a:t>Глава 12. Неконкурентные способы закупки </a:t>
            </a:r>
            <a:endParaRPr lang="ru-RU" sz="2400" b="1" dirty="0" smtClean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7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Решение о проведении неконкурентной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закупки принимается руководителем заказчика либо уполномоченным им лицом;</a:t>
            </a:r>
            <a:endParaRPr lang="ru-RU" sz="16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Для принятия вышеуказанного решения инициатором закупки:</a:t>
            </a:r>
          </a:p>
          <a:p>
            <a:pPr marL="266700" algn="just"/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1) формируются основные условия закупки, требования к закупаемым товарам, работам, услугам;</a:t>
            </a:r>
          </a:p>
          <a:p>
            <a:pPr marL="266700" algn="just"/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2) определяется и обосновывается начальная (максимальная) цена договора;</a:t>
            </a:r>
          </a:p>
          <a:p>
            <a:pPr marL="266700" algn="just"/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3) формируется пояснительная записка, указанная в пункте 109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положения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Заказчик вправе не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формировать пояснительную записку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при закупке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ТРУ у единственного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поставщика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соответствии с пунктами 1-5 приложения № 5 к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положению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, а также по договорам стоимость которых не превышает сто тысяч рублей и заключенным в соответствии с пунктами 39-40 приложения № 5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к положению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. </a:t>
            </a:r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Заказчик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вправе не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обосновывать НМЦД и не формировать пояснительную записку при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проведении неконкурентной закупки с использованием подсистемы «Малые закупки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».</a:t>
            </a: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14234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127" y="2569468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Liberation Serif" panose="02020603050405020304" pitchFamily="18" charset="0"/>
              </a:rPr>
              <a:t>Глава 12. Неконкурентные способы закупки </a:t>
            </a:r>
            <a:endParaRPr lang="ru-RU" sz="2400" b="1" dirty="0" smtClean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Неконкурентная закупка </a:t>
            </a:r>
            <a:r>
              <a:rPr lang="ru-RU" sz="20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с использованием подсистемы «Малые закупки</a:t>
            </a:r>
            <a:r>
              <a:rPr lang="ru-RU" sz="20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»</a:t>
            </a:r>
          </a:p>
          <a:p>
            <a:pPr algn="ctr"/>
            <a:endParaRPr lang="ru-RU" sz="1400" b="1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Руководитель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заказчика либо уполномоченное им лицо размещает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подсистеме «Малые закупки» информацию о своей потребности, которая включает, в том числе сведения о закупаемом товаре, работе, услуге, иных условиях проведения закупки, условиях исполнения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договора;</a:t>
            </a:r>
            <a:endParaRPr lang="ru-RU" sz="14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Устанавливает даты </a:t>
            </a:r>
            <a:r>
              <a:rPr lang="ru-RU" sz="14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начала и окончания подачи заявок на участие в такой </a:t>
            </a:r>
            <a:r>
              <a:rPr lang="ru-RU" sz="14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закупке;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Руководитель заказчика либо уполномоченное им лицо вправе отменить неконкурентную закупку с использованием подсистемы «Малые закупки» </a:t>
            </a:r>
            <a:r>
              <a:rPr lang="ru-RU" sz="14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до </a:t>
            </a:r>
            <a:r>
              <a:rPr lang="ru-RU" sz="14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заключения </a:t>
            </a:r>
            <a:r>
              <a:rPr lang="ru-RU" sz="14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договора;</a:t>
            </a:r>
            <a:endParaRPr lang="ru-RU" sz="14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Заказчик </a:t>
            </a:r>
            <a:r>
              <a:rPr lang="ru-RU" sz="14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и(или) комиссия по осуществлению неконкурентной закупки осуществляет рассмотрение заявок участников закупки, </a:t>
            </a:r>
            <a:r>
              <a:rPr lang="ru-RU" sz="14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подводит итоги и </a:t>
            </a:r>
            <a:r>
              <a:rPr lang="ru-RU" sz="14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формирует протокол </a:t>
            </a:r>
            <a:r>
              <a:rPr lang="ru-RU" sz="14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с </a:t>
            </a:r>
            <a:r>
              <a:rPr lang="ru-RU" sz="14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использованием подсистемы «Малые закупки» в соответствии с регламентом подсистемы «Малые закупки</a:t>
            </a:r>
            <a:r>
              <a:rPr lang="ru-RU" sz="14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Договор по результатам неконкурентной закупки с использованием подсистемы «Малые закупки» должен быть заключен не позднее чем через 20 дней с даты размещения в указанной подсистеме протокола, содержащего результаты рассмотрения заявок. Заказчик </a:t>
            </a:r>
            <a:r>
              <a:rPr lang="ru-RU" sz="14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вправе </a:t>
            </a:r>
            <a:r>
              <a:rPr lang="ru-RU" sz="14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заключить договор по результатам неконкурентной закупки с </a:t>
            </a:r>
            <a:r>
              <a:rPr lang="ru-RU" sz="14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использованием </a:t>
            </a:r>
            <a:r>
              <a:rPr lang="ru-RU" sz="14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подсистемы «Малые закупки» путем его подписания в письменной форме.</a:t>
            </a:r>
            <a:endParaRPr lang="ru-RU" sz="14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14050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127" y="2569468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Осуществление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неконкурентной закупки, участниками которой являются только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МСП,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в электронной форме с использованием электронной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площадки</a:t>
            </a:r>
          </a:p>
          <a:p>
            <a:pPr algn="ctr"/>
            <a:endParaRPr lang="ru-RU" sz="1400" b="1" dirty="0" smtClean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При проведении такой закупки заказчик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использует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электронную площадку, предусмотренную ч.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10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ст. 3.4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Федерального закона № 223-ФЗ </a:t>
            </a:r>
            <a:r>
              <a:rPr lang="ru-RU" sz="1600" i="1" dirty="0">
                <a:solidFill>
                  <a:schemeClr val="tx1"/>
                </a:solidFill>
                <a:latin typeface="Liberation Serif" panose="02020603050405020304" pitchFamily="18" charset="0"/>
              </a:rPr>
              <a:t>(</a:t>
            </a:r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функционируют </a:t>
            </a:r>
            <a:r>
              <a:rPr lang="ru-RU" sz="1600" i="1" dirty="0">
                <a:solidFill>
                  <a:schemeClr val="tx1"/>
                </a:solidFill>
                <a:latin typeface="Liberation Serif" panose="02020603050405020304" pitchFamily="18" charset="0"/>
              </a:rPr>
              <a:t>в соответствии с едиными требованиями, предусмотренными Федеральным законом от </a:t>
            </a:r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05.04.2013 № </a:t>
            </a:r>
            <a:r>
              <a:rPr lang="ru-RU" sz="1600" i="1" dirty="0">
                <a:solidFill>
                  <a:schemeClr val="tx1"/>
                </a:solidFill>
                <a:latin typeface="Liberation Serif" panose="02020603050405020304" pitchFamily="18" charset="0"/>
              </a:rPr>
              <a:t>44-ФЗ и дополнительными требованиями, установленными </a:t>
            </a:r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Постановлением </a:t>
            </a:r>
            <a:r>
              <a:rPr lang="ru-RU" sz="1600" i="1" dirty="0">
                <a:solidFill>
                  <a:schemeClr val="tx1"/>
                </a:solidFill>
                <a:latin typeface="Liberation Serif" panose="02020603050405020304" pitchFamily="18" charset="0"/>
              </a:rPr>
              <a:t>Правительства РФ от 08.06.2018 </a:t>
            </a:r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№ 657)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Такая неконкурентная закупка проводится на электронной площадке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по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правилам и в порядке, установленным оператором электронной площадки,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с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учетом требований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положения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; </a:t>
            </a:r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Начальная (максимальная) цена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договора не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должна превышать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3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миллиона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рублей, определяется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обосновывается посредством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применения одного или нескольких методов в соответствии с приложением № 2 к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положению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Заказчик размещает на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электронной площадке предварительное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предложение и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определяет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критерии оценки участника (участников) закупки из числа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МСП;</a:t>
            </a:r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36222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"/>
            <a:ext cx="9144000" cy="136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279" y="234344"/>
            <a:ext cx="1171374" cy="773898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3932" y="407790"/>
            <a:ext cx="6990516" cy="814269"/>
          </a:xfrm>
          <a:noFill/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Liberation Serif" panose="02020603050405020304" pitchFamily="18" charset="0"/>
              </a:rPr>
              <a:t>Департамент государственных закупок </a:t>
            </a:r>
            <a:r>
              <a:rPr lang="ru-RU" sz="2400" b="1" dirty="0">
                <a:latin typeface="Liberation Serif" panose="02020603050405020304" pitchFamily="18" charset="0"/>
              </a:rPr>
              <a:t>Свердловской области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1130" y="1416030"/>
            <a:ext cx="8821739" cy="1707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hangingPunct="0"/>
            <a:endParaRPr lang="ru-RU" sz="2800" b="1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 smtClean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r>
              <a:rPr lang="ru-RU" sz="28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Типовое </a:t>
            </a:r>
            <a:r>
              <a:rPr lang="ru-RU" sz="2800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положение утверждено приказом Департамента от 27.12.2019 № 198-ОД </a:t>
            </a:r>
          </a:p>
          <a:p>
            <a:pPr lvl="0" algn="ctr" hangingPunct="0"/>
            <a:endParaRPr lang="ru-RU" sz="2800" b="1" dirty="0" smtClean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r>
              <a:rPr lang="ru-RU" sz="28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Размещено </a:t>
            </a:r>
            <a:r>
              <a:rPr lang="ru-RU" sz="2800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ЕИС № </a:t>
            </a:r>
            <a:r>
              <a:rPr lang="ru-RU" sz="28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119007761</a:t>
            </a:r>
          </a:p>
          <a:p>
            <a:pPr lvl="0" algn="ctr" hangingPunct="0"/>
            <a:endParaRPr lang="ru-RU" sz="2400" b="1" dirty="0">
              <a:solidFill>
                <a:schemeClr val="tx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hangingPunct="0"/>
            <a:r>
              <a:rPr lang="ru-RU" sz="2000" b="1" dirty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zakupki.gov.ru/223/clause/public/typal-order-clause/info/common-info.html?typalClauseId=9121&amp;typalClauseInfoId=22286</a:t>
            </a:r>
            <a:endParaRPr lang="ru-RU" sz="20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568230" y="-3464606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8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127" y="2713484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Осуществление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неконкурентной закупки, участниками которой являются только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МСП,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в электронной форме с использованием электронной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площадки</a:t>
            </a:r>
          </a:p>
          <a:p>
            <a:pPr algn="ctr"/>
            <a:endParaRPr lang="ru-RU" sz="700" b="1" dirty="0" smtClean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Предварительное предложение должно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содержать проект договора, а также определение и обоснование цены договора. Внесение изменений в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информацию о закупаемом товаре, работе, услуге не допускается;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Не позднее одного рабочего дня со дня, следующего за днем получения от оператора электронной площадки предварительных предложений заказчик или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комиссия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по осуществлению неконкурентной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закупки (в случае принятия такого решения):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66700" algn="just"/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1) принимает в отношении каждого предварительного предложения решение о его соответствии или несоответствии критериям оценки участника (участников) закупки;</a:t>
            </a:r>
          </a:p>
          <a:p>
            <a:pPr marL="266700"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266700" algn="just"/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2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) на основании решений, предусмотренных подпунктом 1 настоящего пункта, присваивает каждому предварительному предложению порядковый номер в порядке возрастания цены за единицу товара, работы, услуги, с учетом требований законодательства Российской Федерации. Первый порядковый номер присваивается предварительному предложению, содержащему наименьшую цену за единицу товара, работы, услуги.</a:t>
            </a: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13033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127" y="2425452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Осуществление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неконкурентной закупки, участниками которой являются только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МСП, </a:t>
            </a:r>
            <a:r>
              <a:rPr lang="ru-RU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в электронной форме с использованием электронной </a:t>
            </a:r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площадки</a:t>
            </a:r>
          </a:p>
          <a:p>
            <a:pPr algn="ctr"/>
            <a:endParaRPr lang="ru-RU" sz="700" b="1" dirty="0" smtClean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Формирует на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электронной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площадке информацию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об итогах определения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поставщика</a:t>
            </a:r>
            <a:b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(-</a:t>
            </a:r>
            <a:r>
              <a:rPr lang="ru-RU" sz="1600" b="1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ов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);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Договор(ы) по результатам такой закупки должен </a:t>
            </a:r>
            <a:r>
              <a:rPr lang="ru-RU" sz="1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быть заключен в срок не более 20 дней со дня принятия заказчиком решения о заключении такого договора, за исключением случаев, когда в соответствии с законодательством Российской Федерации для заключения договора необходимо его одобрение органом управления заказчика, а также случаев, когда действия (бездействие) заказчика при осуществлении закупки обжалуются в антимонопольном органе либо в судебном порядке. В указанных случаях договор должен быть заключен в течение 20 дней со дня вступления в силу решения антимонопольного органа или судебного акта, предусматривающего заключение </a:t>
            </a:r>
            <a:r>
              <a:rPr lang="ru-RU" sz="16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договора.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8670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127" y="2425452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Закупка у единственного поставщика (подрядчика, исполнителя)</a:t>
            </a:r>
          </a:p>
          <a:p>
            <a:pPr algn="ctr"/>
            <a:endParaRPr lang="ru-RU" sz="700" b="1" dirty="0" smtClean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Уточнены отдельные основания осуществления закупки у единственного поставщика (подрядчика, исполнителя), а именно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: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Санаторно-курортные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учреждения включены в перечень заказчиков, которые вправе заключать договор с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единственны поставщиком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, осуществляющими концертную или театральную деятельность (концертным коллективом), также санаторно-курортные учреждения в соответствии с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положением вправе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осуществлять закупки на поставку товаров (работ, услуг) на сумму, не превышающую 600 000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 (пункт 40 приложения № 5 к положению);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Закупка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техники и оборудования, запасных частей для восстановления ее работоспособности дополнена возможностью осуществить работы для обеспечения восстановления работоспособности техники и(или)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оборудования (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пункт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36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приложения № 5 к положению);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11291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2641476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Закупка у единственного поставщика (подрядчика, исполнителя)</a:t>
            </a:r>
          </a:p>
          <a:p>
            <a:pPr algn="ctr"/>
            <a:endParaRPr lang="ru-RU" sz="700" b="1" dirty="0" smtClean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Закупка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с целью организации проведения международных мероприятий дополнена возможностью осуществить закупки с целью организации «приравненных к ним иных спортивных мероприятий», а также закупки для организации работы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волонтеров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(пункт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64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приложения № 5 к положению)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; 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Закупка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товаров для оказания услуг по стоматологии ортопедической и ортодонтии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дополнена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возможностью осуществлять закупки услуг (работ) по индивидуальному изготовлению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товаров (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пункт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73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приложения № 5 к положению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Случаи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закупок у ед. поставщика дополнены возможностью осуществлять закупки, связанные с возмещением расходов на проведение лабораторных исследований на выявление РНК </a:t>
            </a:r>
            <a:r>
              <a:rPr lang="ru-RU" sz="1600" b="1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коронавируса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COVID-19, проведенных иными медицинскими организациями по заявкам учреждений здравоохранения, в случае отсутствия в учреждении здравоохранения возможности для проведения указанного вида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исследования (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пункт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76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приложения № 5 к положению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).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25612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127" y="2425452"/>
            <a:ext cx="885698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СПАСИБО ЗА ВНИМАНИЕ</a:t>
            </a:r>
            <a:endParaRPr lang="ru-RU" sz="3600" b="1" dirty="0" smtClean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18086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"/>
            <a:ext cx="9144000" cy="1369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84243" y="831286"/>
            <a:ext cx="6768752" cy="6987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Размещен в ЕИС </a:t>
            </a:r>
            <a:r>
              <a:rPr lang="ru-RU" sz="28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18 августа 2022 года</a:t>
            </a:r>
            <a:endParaRPr lang="ru-RU" sz="2800" b="1" dirty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5952" y="2139957"/>
            <a:ext cx="8688536" cy="15127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Заказчики обязаны </a:t>
            </a:r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привести </a:t>
            </a:r>
            <a:r>
              <a:rPr lang="ru-RU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свои положения о закупке в соответствии с внесенными в Типовое положение изменениями или утвердить новое положение о закупке в течение </a:t>
            </a:r>
            <a:r>
              <a:rPr lang="ru-RU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25 дней </a:t>
            </a:r>
            <a:r>
              <a:rPr lang="ru-RU" b="1" dirty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момента размещения в ЕИС приказа Департамента о внесении изменение в Типовое положение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4262644"/>
            <a:ext cx="4664821" cy="698779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 </a:t>
            </a:r>
            <a:r>
              <a:rPr lang="ru-RU" sz="2800" b="1" dirty="0" smtClean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12 сентября 2022 года</a:t>
            </a:r>
            <a:endParaRPr lang="ru-RU" sz="2800" b="1" dirty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150035" y="3669666"/>
            <a:ext cx="504056" cy="5760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150035" y="1546979"/>
            <a:ext cx="504056" cy="57606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0117" y="1993404"/>
            <a:ext cx="8637003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Liberation Serif" panose="02020603050405020304" pitchFamily="18" charset="0"/>
              </a:rPr>
              <a:t>Глава 1. Общие </a:t>
            </a:r>
            <a:r>
              <a:rPr lang="ru-RU" sz="2000" b="1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положения</a:t>
            </a:r>
          </a:p>
          <a:p>
            <a:pPr algn="ctr"/>
            <a:endParaRPr lang="ru-RU" sz="20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indent="541338" algn="just"/>
            <a:r>
              <a:rPr lang="ru-RU" sz="24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Комиссия </a:t>
            </a:r>
            <a:r>
              <a:rPr lang="ru-RU" sz="24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по осуществлению неконкурентной закупки</a:t>
            </a:r>
            <a:r>
              <a:rPr lang="ru-RU" sz="20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 – </a:t>
            </a:r>
            <a:r>
              <a:rPr lang="ru-RU" sz="2000" dirty="0">
                <a:solidFill>
                  <a:schemeClr val="tx2"/>
                </a:solidFill>
                <a:latin typeface="Liberation Serif" panose="02020603050405020304" pitchFamily="18" charset="0"/>
              </a:rPr>
              <a:t>коллегиальный орган, созданный в целях выбора поставщиков (подрядчиков, исполнителей) по результатам проведения неконкурентной закупки, участниками которой могут быть только субъекты малого и среднего предпринимательства, в электронной форме с использованием электронной площадки, а также неконкурентной закупки с использованием подсистемы «Малые закупки», который несет ответственность за все принимаемые им решения в рамках неконкурентной </a:t>
            </a:r>
            <a:r>
              <a:rPr lang="ru-RU" sz="20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закупки.</a:t>
            </a:r>
            <a:endParaRPr lang="ru-RU" sz="2000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312011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1849388"/>
            <a:ext cx="7812600" cy="2507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Liberation Serif" panose="02020603050405020304" pitchFamily="18" charset="0"/>
              </a:rPr>
              <a:t>Введены понятия:</a:t>
            </a:r>
          </a:p>
          <a:p>
            <a:pPr indent="541338" algn="just"/>
            <a:endParaRPr lang="ru-RU" sz="2000" b="1" dirty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indent="1270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неконкурентная закупка </a:t>
            </a:r>
            <a:r>
              <a:rPr lang="ru-RU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(подпункт 11 пункта 2);</a:t>
            </a:r>
          </a:p>
          <a:p>
            <a:pPr indent="12700">
              <a:buFont typeface="Wingdings" panose="05000000000000000000" pitchFamily="2" charset="2"/>
              <a:buChar char="ü"/>
            </a:pPr>
            <a:endParaRPr lang="ru-RU" sz="2600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indent="1270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подсистема «Малые закупки» </a:t>
            </a:r>
            <a:r>
              <a:rPr lang="ru-RU" dirty="0">
                <a:solidFill>
                  <a:schemeClr val="tx2"/>
                </a:solidFill>
                <a:latin typeface="Liberation Serif" panose="02020603050405020304" pitchFamily="18" charset="0"/>
              </a:rPr>
              <a:t>(подпункт </a:t>
            </a:r>
            <a:r>
              <a:rPr lang="ru-RU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14 </a:t>
            </a:r>
            <a:r>
              <a:rPr lang="ru-RU" dirty="0">
                <a:solidFill>
                  <a:schemeClr val="tx2"/>
                </a:solidFill>
                <a:latin typeface="Liberation Serif" panose="02020603050405020304" pitchFamily="18" charset="0"/>
              </a:rPr>
              <a:t>пункта </a:t>
            </a:r>
            <a:r>
              <a:rPr lang="ru-RU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2);</a:t>
            </a:r>
          </a:p>
          <a:p>
            <a:pPr indent="12700">
              <a:buFont typeface="Wingdings" panose="05000000000000000000" pitchFamily="2" charset="2"/>
              <a:buChar char="ü"/>
            </a:pPr>
            <a:endParaRPr lang="ru-RU" sz="2600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indent="12700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chemeClr val="tx2"/>
                </a:solidFill>
                <a:latin typeface="Liberation Serif" panose="02020603050405020304" pitchFamily="18" charset="0"/>
              </a:rPr>
              <a:t>приемочная комиссия </a:t>
            </a:r>
            <a:r>
              <a:rPr lang="ru-RU" dirty="0">
                <a:solidFill>
                  <a:schemeClr val="tx2"/>
                </a:solidFill>
                <a:latin typeface="Liberation Serif" panose="02020603050405020304" pitchFamily="18" charset="0"/>
              </a:rPr>
              <a:t>(подпункт </a:t>
            </a:r>
            <a:r>
              <a:rPr lang="ru-RU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15 </a:t>
            </a:r>
            <a:r>
              <a:rPr lang="ru-RU" dirty="0">
                <a:solidFill>
                  <a:schemeClr val="tx2"/>
                </a:solidFill>
                <a:latin typeface="Liberation Serif" panose="02020603050405020304" pitchFamily="18" charset="0"/>
              </a:rPr>
              <a:t>пункта 2</a:t>
            </a:r>
            <a:r>
              <a:rPr lang="ru-RU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);</a:t>
            </a:r>
          </a:p>
          <a:p>
            <a:endParaRPr lang="ru-RU" sz="2600" dirty="0" smtClean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9759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0117" y="1993404"/>
            <a:ext cx="8637003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Liberation Serif" panose="02020603050405020304" pitchFamily="18" charset="0"/>
              </a:rPr>
              <a:t>Глава 2. Информационное обеспечение закупок </a:t>
            </a:r>
            <a:endParaRPr lang="ru-RU" sz="2800" b="1" dirty="0" smtClean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050" b="1" dirty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Информация 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о 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закупке </a:t>
            </a:r>
            <a:r>
              <a:rPr lang="ru-RU" sz="24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извещение </a:t>
            </a:r>
            <a:r>
              <a:rPr lang="ru-RU" sz="2400" dirty="0">
                <a:solidFill>
                  <a:schemeClr val="tx2"/>
                </a:solidFill>
                <a:latin typeface="Liberation Serif" panose="02020603050405020304" pitchFamily="18" charset="0"/>
              </a:rPr>
              <a:t>об осуществлении конкурентной закупки, документация о конкурентной закупке, проект договора, </a:t>
            </a:r>
            <a:r>
              <a:rPr lang="ru-RU" sz="24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изменения</a:t>
            </a:r>
            <a:r>
              <a:rPr lang="ru-RU" sz="2400" dirty="0">
                <a:solidFill>
                  <a:schemeClr val="tx2"/>
                </a:solidFill>
                <a:latin typeface="Liberation Serif" panose="02020603050405020304" pitchFamily="18" charset="0"/>
              </a:rPr>
              <a:t>, внесенные в такие извещение и документацию, разъяснения такой документации, протоколы, составляемые в ходе осуществления конкурентной закупки (по результатам этапа конкурентной закупки) и по итогам конкурентной закупки, иная дополнительная </a:t>
            </a:r>
            <a:r>
              <a:rPr lang="ru-RU" sz="2400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информация.</a:t>
            </a:r>
            <a:endParaRPr lang="ru-RU" sz="2400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24217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5952" y="1993404"/>
            <a:ext cx="8637003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Liberation Serif" panose="02020603050405020304" pitchFamily="18" charset="0"/>
              </a:rPr>
              <a:t>Глава 4. Планирование закупок</a:t>
            </a:r>
            <a:endParaRPr lang="ru-RU" sz="100" b="1" dirty="0">
              <a:solidFill>
                <a:srgbClr val="00B050"/>
              </a:solidFill>
              <a:latin typeface="Liberation Serif" panose="02020603050405020304" pitchFamily="18" charset="0"/>
            </a:endParaRPr>
          </a:p>
          <a:p>
            <a:pPr indent="355600" algn="just"/>
            <a:endParaRPr lang="ru-RU" sz="2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355600" algn="just"/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План 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закупки разрабатывается на срок </a:t>
            </a:r>
            <a:r>
              <a:rPr lang="ru-RU" sz="24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не менее чем один год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 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утверждается заказчиком. В случае, если план закупки содержит </a:t>
            </a:r>
            <a:r>
              <a:rPr lang="ru-RU" sz="24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раздел о закупке у </a:t>
            </a:r>
            <a:r>
              <a:rPr lang="ru-RU" sz="24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МСП 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в соответствии с утвержденными такими заказчиками перечнями товаров, работ, услуг, план закупки разрабатывается на срок </a:t>
            </a:r>
            <a:r>
              <a:rPr lang="ru-RU" sz="24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не менее чем на три года</a:t>
            </a:r>
            <a:r>
              <a:rPr lang="ru-RU" sz="24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.</a:t>
            </a:r>
          </a:p>
          <a:p>
            <a:pPr indent="355600" algn="ctr"/>
            <a:endParaRPr lang="ru-RU" sz="2000" b="1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4988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2137420"/>
            <a:ext cx="8637003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9138" algn="ctr"/>
            <a:r>
              <a:rPr lang="ru-RU" sz="16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Перечень типовых ошибок, выявленных Департаментом </a:t>
            </a:r>
            <a:r>
              <a:rPr lang="ru-RU" sz="16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при </a:t>
            </a:r>
            <a:r>
              <a:rPr lang="ru-RU" sz="1600" b="1" dirty="0">
                <a:solidFill>
                  <a:srgbClr val="FF0000"/>
                </a:solidFill>
                <a:latin typeface="Liberation Serif" panose="02020603050405020304" pitchFamily="18" charset="0"/>
              </a:rPr>
              <a:t>проведении мониторинга </a:t>
            </a:r>
            <a:r>
              <a:rPr lang="ru-RU" sz="1600" b="1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соответствия:</a:t>
            </a:r>
            <a:endParaRPr lang="ru-RU" sz="1600" b="1" dirty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indent="444500" algn="just"/>
            <a:endParaRPr lang="ru-RU" sz="1600" b="1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Заказчик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не соблюдает требуемую долю не менее 20 % годового объема закупок, которые планируются осуществить по результатам закупки, участниками которой являются только СМСП, предусмотренных в части первого года реализации раздела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МСП;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Заказчик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не размещает в ЕИС утвержденный Перечень товаров, работ, услуг, закупка которых осуществляется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 МСП;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Раздел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плана закупки, предусматривающий осуществление закупки у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МСП,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не соответствует утвержденному заказчиком перечню товаров, работ, услуг, закупка которых осуществляется у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МСП;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Заказчик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добавляет не все коды ОКПД 2 из позиций плана закупки со способом закупки у субъектов МСП в Перечень товаров, работ, услуг, закупка которых осуществляется у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МСП;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Планируемая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дата или период размещения извещения о закупке не входит в период действия Перечня товаров, работ, услуг, закупка которых осуществляется у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МСП;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Заказчик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не размещает в ЕИС документы (уведомление о несоответствии, отрицательное заключение или положительное заключение), выданные Департаментом, по результатам проведения мониторинга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соответствия;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Заказчик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заполняет не все сведения в плане закупки, предусмотренные пунктом 1 Требований к форме плана закупки товаров (работ, услуг).</a:t>
            </a:r>
          </a:p>
          <a:p>
            <a:pPr indent="355600" algn="ctr"/>
            <a:endParaRPr lang="ru-RU" sz="2000" b="1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5212"/>
            <a:ext cx="1038353" cy="6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4552" y="2785492"/>
            <a:ext cx="8637003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  <a:latin typeface="Liberation Serif" panose="02020603050405020304" pitchFamily="18" charset="0"/>
              </a:rPr>
              <a:t>Глава 6. Обеспечение заявки на участие в закупке. 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  <a:latin typeface="Liberation Serif" panose="02020603050405020304" pitchFamily="18" charset="0"/>
              </a:rPr>
              <a:t>Обеспечение исполнения договора и гарантийных обязательств</a:t>
            </a:r>
          </a:p>
          <a:p>
            <a:pPr indent="444500" algn="just"/>
            <a:r>
              <a:rPr lang="ru-RU" sz="2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Постановление </a:t>
            </a:r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Правительства РФ от 09.08.2022 </a:t>
            </a:r>
            <a:r>
              <a:rPr lang="ru-RU" sz="2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№ </a:t>
            </a:r>
            <a:r>
              <a:rPr lang="ru-RU" sz="20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1397 </a:t>
            </a:r>
            <a:r>
              <a:rPr lang="ru-RU" sz="11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независимых гарантиях, предоставляемых в качестве обеспечения заявки на участие в конкурентной закупке товаров, работ, услуг в электронной форме с участием субъектов малого и среднего предпринимательства, и независимых гарантиях, предоставляемых в качестве обеспечения исполнения договора, заключаемого по результатам такой закупки, а также о внесении изменений в некоторые акты Правительства Российской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Федерации»</a:t>
            </a:r>
            <a:endParaRPr lang="ru-RU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endParaRPr lang="ru-RU" sz="1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типовые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формы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независимой гарантии, предоставляемой в качестве обеспечения заявки, обеспечения исполнения контракта;</a:t>
            </a:r>
          </a:p>
          <a:p>
            <a:pPr indent="444500" algn="just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формы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требований об уплате денежной суммы по независимой гарантии,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предоставленной в качестве обеспечения заявки, обеспечения исполнения контракта;    </a:t>
            </a:r>
          </a:p>
          <a:p>
            <a:pPr indent="444500" algn="just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дополнительные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требования к независимой гарантии,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предоставленной в качестве обеспечения заявки, обеспечения исполнения контракта;    </a:t>
            </a:r>
          </a:p>
          <a:p>
            <a:pPr indent="444500" algn="just"/>
            <a:endParaRPr lang="ru-RU" sz="12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перечень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документов, представляемых заказчиком гаранту одновременно с требованием об уплате денежной суммы по независимой гарантии;</a:t>
            </a:r>
          </a:p>
          <a:p>
            <a:pPr indent="444500" algn="just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endParaRPr lang="ru-RU" sz="16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indent="444500" algn="just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особенности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порядка ведения реестра независимых гарантий. </a:t>
            </a:r>
            <a:endParaRPr lang="ru-RU" sz="1600" b="1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just"/>
            <a:endParaRPr lang="ru-RU" sz="1200" dirty="0">
              <a:solidFill>
                <a:schemeClr val="tx2"/>
              </a:solidFill>
              <a:latin typeface="Liberation Serif" panose="02020603050405020304" pitchFamily="18" charset="0"/>
            </a:endParaRPr>
          </a:p>
          <a:p>
            <a:pPr indent="444500" algn="just"/>
            <a:endParaRPr lang="ru-RU" sz="1600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6" name="Рисунок 15" descr="Гербик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52" y="37376"/>
            <a:ext cx="1038353" cy="6860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4545760" y="-3779437"/>
            <a:ext cx="45719" cy="91507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7039" y="118773"/>
            <a:ext cx="7643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Liberation Serif" panose="02020603050405020304" pitchFamily="18" charset="0"/>
              </a:rPr>
              <a:t>Приказ Департамента от 18.08.2022 № 80-ОД</a:t>
            </a:r>
          </a:p>
        </p:txBody>
      </p:sp>
    </p:spTree>
    <p:extLst>
      <p:ext uri="{BB962C8B-B14F-4D97-AF65-F5344CB8AC3E}">
        <p14:creationId xmlns:p14="http://schemas.microsoft.com/office/powerpoint/2010/main" val="40895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16784</TotalTime>
  <Words>2320</Words>
  <Application>Microsoft Office PowerPoint</Application>
  <PresentationFormat>Экран (16:10)</PresentationFormat>
  <Paragraphs>259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Garamond</vt:lpstr>
      <vt:lpstr>Liberation Serif</vt:lpstr>
      <vt:lpstr>Times New Roman</vt:lpstr>
      <vt:lpstr>Wingdings</vt:lpstr>
      <vt:lpstr>Натуральные материалы</vt:lpstr>
      <vt:lpstr>Департамент государственных закупок Свердловской области  </vt:lpstr>
      <vt:lpstr>Департамент государственных закупок Свердловской области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энергетики и жилищно-коммунального хозяйства Свердловской области</dc:title>
  <dc:creator>Панов Дмитрий Вадимович</dc:creator>
  <cp:lastModifiedBy>Богданова Мария Сергеевна</cp:lastModifiedBy>
  <cp:revision>116</cp:revision>
  <cp:lastPrinted>2016-11-11T06:39:29Z</cp:lastPrinted>
  <dcterms:created xsi:type="dcterms:W3CDTF">2011-10-21T13:43:14Z</dcterms:created>
  <dcterms:modified xsi:type="dcterms:W3CDTF">2022-08-25T05:31:11Z</dcterms:modified>
</cp:coreProperties>
</file>